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Nunito"/>
      <p:regular r:id="rId16"/>
      <p:bold r:id="rId17"/>
      <p:italic r:id="rId18"/>
      <p:boldItalic r:id="rId19"/>
    </p:embeddedFont>
    <p:embeddedFont>
      <p:font typeface="Maven Pro"/>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MavenPro-regular.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MavenPro-bold.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slide" Target="slides/slide1.xml"/><Relationship Id="rId19" Type="http://schemas.openxmlformats.org/officeDocument/2006/relationships/font" Target="fonts/Nunito-boldItalic.fntdata"/><Relationship Id="rId6" Type="http://schemas.openxmlformats.org/officeDocument/2006/relationships/slide" Target="slides/slide2.xml"/><Relationship Id="rId18" Type="http://schemas.openxmlformats.org/officeDocument/2006/relationships/font" Target="fonts/Nunito-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SzPts val="1200"/>
              <a:buFont typeface="Times New Roman"/>
              <a:buAutoNum type="alphaUcPeriod"/>
            </a:pPr>
            <a:r>
              <a:rPr lang="en" sz="1200">
                <a:latin typeface="Times New Roman"/>
                <a:ea typeface="Times New Roman"/>
                <a:cs typeface="Times New Roman"/>
                <a:sym typeface="Times New Roman"/>
              </a:rPr>
              <a:t>When most people think of the word nuclear, the first thought that comes to many of our minds are mushroom clouds and nuclear fallout. </a:t>
            </a:r>
            <a:endParaRPr sz="1200">
              <a:latin typeface="Times New Roman"/>
              <a:ea typeface="Times New Roman"/>
              <a:cs typeface="Times New Roman"/>
              <a:sym typeface="Times New Roman"/>
            </a:endParaRPr>
          </a:p>
          <a:p>
            <a:pPr indent="-304800" lvl="1" marL="914400" rtl="0" algn="l">
              <a:lnSpc>
                <a:spcPct val="115000"/>
              </a:lnSpc>
              <a:spcBef>
                <a:spcPts val="0"/>
              </a:spcBef>
              <a:spcAft>
                <a:spcPts val="0"/>
              </a:spcAft>
              <a:buSzPts val="1200"/>
              <a:buFont typeface="Times New Roman"/>
              <a:buAutoNum type="alphaUcPeriod"/>
            </a:pPr>
            <a:r>
              <a:rPr lang="en" sz="1200">
                <a:latin typeface="Times New Roman"/>
                <a:ea typeface="Times New Roman"/>
                <a:cs typeface="Times New Roman"/>
                <a:sym typeface="Times New Roman"/>
              </a:rPr>
              <a:t>However, the prospects of </a:t>
            </a:r>
            <a:r>
              <a:rPr lang="en" sz="1200">
                <a:latin typeface="Times New Roman"/>
                <a:ea typeface="Times New Roman"/>
                <a:cs typeface="Times New Roman"/>
                <a:sym typeface="Times New Roman"/>
              </a:rPr>
              <a:t>alternative</a:t>
            </a:r>
            <a:r>
              <a:rPr lang="en" sz="1200">
                <a:latin typeface="Times New Roman"/>
                <a:ea typeface="Times New Roman"/>
                <a:cs typeface="Times New Roman"/>
                <a:sym typeface="Times New Roman"/>
              </a:rPr>
              <a:t> energy sources are becoming more viable as the world seeks to phase out fossil fuels. As a result, attentioned has turned to the prospects of nuclear energy. </a:t>
            </a:r>
            <a:endParaRPr sz="1200">
              <a:latin typeface="Times New Roman"/>
              <a:ea typeface="Times New Roman"/>
              <a:cs typeface="Times New Roman"/>
              <a:sym typeface="Times New Roman"/>
            </a:endParaRPr>
          </a:p>
          <a:p>
            <a:pPr indent="-304800" lvl="1" marL="914400" rtl="0" algn="l">
              <a:lnSpc>
                <a:spcPct val="115000"/>
              </a:lnSpc>
              <a:spcBef>
                <a:spcPts val="0"/>
              </a:spcBef>
              <a:spcAft>
                <a:spcPts val="0"/>
              </a:spcAft>
              <a:buSzPts val="1200"/>
              <a:buFont typeface="Times New Roman"/>
              <a:buAutoNum type="alphaUcPeriod"/>
            </a:pPr>
            <a:r>
              <a:rPr lang="en" sz="1200">
                <a:latin typeface="Times New Roman"/>
                <a:ea typeface="Times New Roman"/>
                <a:cs typeface="Times New Roman"/>
                <a:sym typeface="Times New Roman"/>
              </a:rPr>
              <a:t>Nuclear energy is a complex and evolving </a:t>
            </a:r>
            <a:r>
              <a:rPr lang="en" sz="1200">
                <a:latin typeface="Times New Roman"/>
                <a:ea typeface="Times New Roman"/>
                <a:cs typeface="Times New Roman"/>
                <a:sym typeface="Times New Roman"/>
              </a:rPr>
              <a:t>technological</a:t>
            </a:r>
            <a:r>
              <a:rPr lang="en" sz="1200">
                <a:latin typeface="Times New Roman"/>
                <a:ea typeface="Times New Roman"/>
                <a:cs typeface="Times New Roman"/>
                <a:sym typeface="Times New Roman"/>
              </a:rPr>
              <a:t> </a:t>
            </a:r>
            <a:r>
              <a:rPr lang="en" sz="1200">
                <a:latin typeface="Times New Roman"/>
                <a:ea typeface="Times New Roman"/>
                <a:cs typeface="Times New Roman"/>
                <a:sym typeface="Times New Roman"/>
              </a:rPr>
              <a:t>pursuit</a:t>
            </a:r>
            <a:r>
              <a:rPr lang="en" sz="1200">
                <a:latin typeface="Times New Roman"/>
                <a:ea typeface="Times New Roman"/>
                <a:cs typeface="Times New Roman"/>
                <a:sym typeface="Times New Roman"/>
              </a:rPr>
              <a:t> that seeks to ensure safety and efficiency by using cutting edge technology. </a:t>
            </a:r>
            <a:endParaRPr sz="1200">
              <a:latin typeface="Times New Roman"/>
              <a:ea typeface="Times New Roman"/>
              <a:cs typeface="Times New Roman"/>
              <a:sym typeface="Times New Roman"/>
            </a:endParaRPr>
          </a:p>
          <a:p>
            <a:pPr indent="-304800" lvl="1" marL="914400" rtl="0" algn="l">
              <a:lnSpc>
                <a:spcPct val="115000"/>
              </a:lnSpc>
              <a:spcBef>
                <a:spcPts val="0"/>
              </a:spcBef>
              <a:spcAft>
                <a:spcPts val="0"/>
              </a:spcAft>
              <a:buSzPts val="1200"/>
              <a:buFont typeface="Times New Roman"/>
              <a:buAutoNum type="alphaUcPeriod"/>
            </a:pPr>
            <a:r>
              <a:rPr lang="en" sz="1200">
                <a:latin typeface="Times New Roman"/>
                <a:ea typeface="Times New Roman"/>
                <a:cs typeface="Times New Roman"/>
                <a:sym typeface="Times New Roman"/>
              </a:rPr>
              <a:t>In order to understand nuclear energy we know today, it is important to understand its history. So, we will be walking through three important aspects of its lifecycle: </a:t>
            </a:r>
            <a:r>
              <a:rPr lang="en" sz="1200">
                <a:latin typeface="Times New Roman"/>
                <a:ea typeface="Times New Roman"/>
                <a:cs typeface="Times New Roman"/>
                <a:sym typeface="Times New Roman"/>
              </a:rPr>
              <a:t>the original discovery, how it looks today, and its implications for the future of energy. </a:t>
            </a:r>
            <a:endParaRPr sz="1200">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0354fd5e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0354fd5e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Some of the most innovative designs for nuclear reactors are called “Generation IV reactors”.</a:t>
            </a:r>
            <a:endParaRPr/>
          </a:p>
          <a:p>
            <a:pPr indent="-298450" lvl="0" marL="457200" rtl="0" algn="l">
              <a:lnSpc>
                <a:spcPct val="115000"/>
              </a:lnSpc>
              <a:spcBef>
                <a:spcPts val="0"/>
              </a:spcBef>
              <a:spcAft>
                <a:spcPts val="0"/>
              </a:spcAft>
              <a:buSzPts val="1100"/>
              <a:buChar char="-"/>
            </a:pPr>
            <a:r>
              <a:rPr lang="en" sz="1200">
                <a:latin typeface="Times New Roman"/>
                <a:ea typeface="Times New Roman"/>
                <a:cs typeface="Times New Roman"/>
                <a:sym typeface="Times New Roman"/>
              </a:rPr>
              <a:t>[Future] </a:t>
            </a:r>
            <a:r>
              <a:rPr b="1" lang="en" sz="1200">
                <a:latin typeface="Times New Roman"/>
                <a:ea typeface="Times New Roman"/>
                <a:cs typeface="Times New Roman"/>
                <a:sym typeface="Times New Roman"/>
              </a:rPr>
              <a:t>Gen IV International Forum</a:t>
            </a:r>
            <a:r>
              <a:rPr lang="en" sz="1200">
                <a:latin typeface="Times New Roman"/>
                <a:ea typeface="Times New Roman"/>
                <a:cs typeface="Times New Roman"/>
                <a:sym typeface="Times New Roman"/>
              </a:rPr>
              <a:t> → Generation IV designs will use fuel more efficiently, reduce waste production, be economically competitive, and meet stringent standards of safety and proliferation resistance.</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This forum has set a goal of 2030 for deployment, and there are two main kinds.</a:t>
            </a:r>
            <a:endParaRPr sz="1200">
              <a:latin typeface="Times New Roman"/>
              <a:ea typeface="Times New Roman"/>
              <a:cs typeface="Times New Roman"/>
              <a:sym typeface="Times New Roman"/>
            </a:endParaRPr>
          </a:p>
          <a:p>
            <a:pPr indent="-304800" lvl="1" marL="9144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Thermal reactors</a:t>
            </a:r>
            <a:endParaRPr sz="1200">
              <a:latin typeface="Times New Roman"/>
              <a:ea typeface="Times New Roman"/>
              <a:cs typeface="Times New Roman"/>
              <a:sym typeface="Times New Roman"/>
            </a:endParaRPr>
          </a:p>
          <a:p>
            <a:pPr indent="-304800" lvl="2" marL="13716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A thermal reactor is a nuclear reactor that uses slow or thermal neutrons. A neutron moderator is used to slow the neutrons emitted by fission to make them more likely to be captured by the fuel (like the one explained earlier).</a:t>
            </a:r>
            <a:endParaRPr sz="1200">
              <a:latin typeface="Times New Roman"/>
              <a:ea typeface="Times New Roman"/>
              <a:cs typeface="Times New Roman"/>
              <a:sym typeface="Times New Roman"/>
            </a:endParaRPr>
          </a:p>
          <a:p>
            <a:pPr indent="-304800" lvl="2" marL="13716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VHTR → The </a:t>
            </a:r>
            <a:r>
              <a:rPr b="1" lang="en" sz="1200">
                <a:latin typeface="Times New Roman"/>
                <a:ea typeface="Times New Roman"/>
                <a:cs typeface="Times New Roman"/>
                <a:sym typeface="Times New Roman"/>
              </a:rPr>
              <a:t>very high temperature reactor</a:t>
            </a:r>
            <a:r>
              <a:rPr lang="en" sz="1200">
                <a:latin typeface="Times New Roman"/>
                <a:ea typeface="Times New Roman"/>
                <a:cs typeface="Times New Roman"/>
                <a:sym typeface="Times New Roman"/>
              </a:rPr>
              <a:t> concept uses a graphite-moderated core with a once-through uranium fuel cycle, using helium or molten salt as the coolant. This reactor design envisions an outlet temperature of 1,000 °C</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Fast reactors</a:t>
            </a:r>
            <a:endParaRPr sz="1200">
              <a:latin typeface="Times New Roman"/>
              <a:ea typeface="Times New Roman"/>
              <a:cs typeface="Times New Roman"/>
              <a:sym typeface="Times New Roman"/>
            </a:endParaRPr>
          </a:p>
          <a:p>
            <a:pPr indent="-304800" lvl="2" marL="13716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A fast reactor directly uses the fast neutrons emitted by fission, without moderation. </a:t>
            </a:r>
            <a:endParaRPr sz="1200">
              <a:latin typeface="Times New Roman"/>
              <a:ea typeface="Times New Roman"/>
              <a:cs typeface="Times New Roman"/>
              <a:sym typeface="Times New Roman"/>
            </a:endParaRPr>
          </a:p>
          <a:p>
            <a:pPr indent="-304800" lvl="2" marL="13716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SFR → The SFR reactor concept is cooled by liquid sodium and fueled by a metallic alloy of uranium and plutonium or spent nuclear fuel.</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However, there are many problems that can arise when </a:t>
            </a:r>
            <a:r>
              <a:rPr lang="en" sz="1200">
                <a:latin typeface="Times New Roman"/>
                <a:ea typeface="Times New Roman"/>
                <a:cs typeface="Times New Roman"/>
                <a:sym typeface="Times New Roman"/>
              </a:rPr>
              <a:t>designing</a:t>
            </a:r>
            <a:r>
              <a:rPr lang="en" sz="1200">
                <a:latin typeface="Times New Roman"/>
                <a:ea typeface="Times New Roman"/>
                <a:cs typeface="Times New Roman"/>
                <a:sym typeface="Times New Roman"/>
              </a:rPr>
              <a:t> and implementing these designs. </a:t>
            </a:r>
            <a:endParaRPr sz="1200">
              <a:latin typeface="Times New Roman"/>
              <a:ea typeface="Times New Roman"/>
              <a:cs typeface="Times New Roman"/>
              <a:sym typeface="Times New Roman"/>
            </a:endParaRPr>
          </a:p>
          <a:p>
            <a:pPr indent="-304800" lvl="1" marL="9144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[Future] </a:t>
            </a:r>
            <a:r>
              <a:rPr b="1" lang="en" sz="1200">
                <a:latin typeface="Times New Roman"/>
                <a:ea typeface="Times New Roman"/>
                <a:cs typeface="Times New Roman"/>
                <a:sym typeface="Times New Roman"/>
              </a:rPr>
              <a:t>Murty, K., &amp; Charit, I. (2008)</a:t>
            </a:r>
            <a:r>
              <a:rPr lang="en" sz="1200">
                <a:latin typeface="Times New Roman"/>
                <a:ea typeface="Times New Roman"/>
                <a:cs typeface="Times New Roman"/>
                <a:sym typeface="Times New Roman"/>
              </a:rPr>
              <a:t> → The structural materials need to endure much higher temperatures, higher neutron doses and extremely corrosive environment, which are beyond the experience of the current nuclear power plants.</a:t>
            </a:r>
            <a:endParaRPr sz="1200">
              <a:latin typeface="Times New Roman"/>
              <a:ea typeface="Times New Roman"/>
              <a:cs typeface="Times New Roman"/>
              <a:sym typeface="Times New Roman"/>
            </a:endParaRPr>
          </a:p>
          <a:p>
            <a:pPr indent="-304800" lvl="1" marL="9144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Safety &amp; public concern</a:t>
            </a:r>
            <a:endParaRPr sz="1200">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f2777f10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f2777f10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SzPts val="1200"/>
              <a:buFont typeface="Times New Roman"/>
              <a:buAutoNum type="alphaUcPeriod"/>
            </a:pPr>
            <a:r>
              <a:rPr lang="en" sz="1200">
                <a:latin typeface="Times New Roman"/>
                <a:ea typeface="Times New Roman"/>
                <a:cs typeface="Times New Roman"/>
                <a:sym typeface="Times New Roman"/>
              </a:rPr>
              <a:t>In conclusion, n</a:t>
            </a:r>
            <a:r>
              <a:rPr lang="en" sz="1200">
                <a:latin typeface="Times New Roman"/>
                <a:ea typeface="Times New Roman"/>
                <a:cs typeface="Times New Roman"/>
                <a:sym typeface="Times New Roman"/>
              </a:rPr>
              <a:t>uclear energy is the result of reactions in a complex system that is only getter more efficient and safe as technology advances. </a:t>
            </a:r>
            <a:endParaRPr sz="1200">
              <a:latin typeface="Times New Roman"/>
              <a:ea typeface="Times New Roman"/>
              <a:cs typeface="Times New Roman"/>
              <a:sym typeface="Times New Roman"/>
            </a:endParaRPr>
          </a:p>
          <a:p>
            <a:pPr indent="-304800" lvl="1" marL="914400" rtl="0" algn="l">
              <a:lnSpc>
                <a:spcPct val="115000"/>
              </a:lnSpc>
              <a:spcBef>
                <a:spcPts val="0"/>
              </a:spcBef>
              <a:spcAft>
                <a:spcPts val="0"/>
              </a:spcAft>
              <a:buSzPts val="1200"/>
              <a:buFont typeface="Times New Roman"/>
              <a:buAutoNum type="alphaUcPeriod"/>
            </a:pPr>
            <a:r>
              <a:rPr lang="en" sz="1200">
                <a:latin typeface="Times New Roman"/>
                <a:ea typeface="Times New Roman"/>
                <a:cs typeface="Times New Roman"/>
                <a:sym typeface="Times New Roman"/>
              </a:rPr>
              <a:t>During this presentation, we walked through three important aspects of its lifecycle: the original discovery, how it looks today, and its implications for the future of energy. </a:t>
            </a:r>
            <a:endParaRPr sz="1200">
              <a:latin typeface="Times New Roman"/>
              <a:ea typeface="Times New Roman"/>
              <a:cs typeface="Times New Roman"/>
              <a:sym typeface="Times New Roman"/>
            </a:endParaRPr>
          </a:p>
          <a:p>
            <a:pPr indent="-304800" lvl="1" marL="914400" rtl="0" algn="l">
              <a:lnSpc>
                <a:spcPct val="115000"/>
              </a:lnSpc>
              <a:spcBef>
                <a:spcPts val="0"/>
              </a:spcBef>
              <a:spcAft>
                <a:spcPts val="0"/>
              </a:spcAft>
              <a:buSzPts val="1200"/>
              <a:buFont typeface="Times New Roman"/>
              <a:buAutoNum type="alphaUcPeriod"/>
            </a:pPr>
            <a:r>
              <a:rPr lang="en" sz="1200">
                <a:latin typeface="Times New Roman"/>
                <a:ea typeface="Times New Roman"/>
                <a:cs typeface="Times New Roman"/>
                <a:sym typeface="Times New Roman"/>
              </a:rPr>
              <a:t>Hopefully sometime in the future, our perception will shift from nuclear fallout to a viable and sustainable energy option. Thank you.</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f2777f1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f2777f1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0354fd5e4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0354fd5e4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200">
                <a:latin typeface="Times New Roman"/>
                <a:ea typeface="Times New Roman"/>
                <a:cs typeface="Times New Roman"/>
                <a:sym typeface="Times New Roman"/>
              </a:rPr>
              <a:t>Ever since Uranium was discovered in 1789, our perception of atoms and their form has shifted. </a:t>
            </a:r>
            <a:endParaRPr sz="12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Char char="-"/>
            </a:pPr>
            <a:r>
              <a:rPr lang="en" sz="1200">
                <a:latin typeface="Times New Roman"/>
                <a:ea typeface="Times New Roman"/>
                <a:cs typeface="Times New Roman"/>
                <a:sym typeface="Times New Roman"/>
              </a:rPr>
              <a:t>However, the most important breakthrough for the viability of nuclear energy came in 1939, when scientists such as Niels Bohr and Enrico Fermi eagerly researched isotopes like Uranium 235 and 238.</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[History] </a:t>
            </a:r>
            <a:r>
              <a:rPr b="1" lang="en" sz="1200">
                <a:latin typeface="Times New Roman"/>
                <a:ea typeface="Times New Roman"/>
                <a:cs typeface="Times New Roman"/>
                <a:sym typeface="Times New Roman"/>
              </a:rPr>
              <a:t>U.S. Department of Energy. (2011)</a:t>
            </a:r>
            <a:r>
              <a:rPr lang="en" sz="1200">
                <a:latin typeface="Times New Roman"/>
                <a:ea typeface="Times New Roman"/>
                <a:cs typeface="Times New Roman"/>
                <a:sym typeface="Times New Roman"/>
              </a:rPr>
              <a:t> → </a:t>
            </a:r>
            <a:r>
              <a:rPr b="1" lang="en" sz="1200">
                <a:latin typeface="Times New Roman"/>
                <a:ea typeface="Times New Roman"/>
                <a:cs typeface="Times New Roman"/>
                <a:sym typeface="Times New Roman"/>
              </a:rPr>
              <a:t> </a:t>
            </a:r>
            <a:r>
              <a:rPr lang="en" sz="1200">
                <a:latin typeface="Times New Roman"/>
                <a:ea typeface="Times New Roman"/>
                <a:cs typeface="Times New Roman"/>
                <a:sym typeface="Times New Roman"/>
              </a:rPr>
              <a:t>Bohr met Fermi at a conference on theoretical physics in Washington, D.C. They discussed the exciting possibility of a self-sustaining chain reaction. In such a process, atoms could be split to release large amounts of energy.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This concept became known as nuclear fission. Now, let us break down how nuclear fission works. </a:t>
            </a:r>
            <a:endParaRPr sz="1200">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0354fd5e4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0354fd5e4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latin typeface="Times New Roman"/>
                <a:ea typeface="Times New Roman"/>
                <a:cs typeface="Times New Roman"/>
                <a:sym typeface="Times New Roman"/>
              </a:rPr>
              <a:t>Nuclear fission occurs when </a:t>
            </a:r>
            <a:r>
              <a:rPr lang="en" sz="1200">
                <a:latin typeface="Times New Roman"/>
                <a:ea typeface="Times New Roman"/>
                <a:cs typeface="Times New Roman"/>
                <a:sym typeface="Times New Roman"/>
              </a:rPr>
              <a:t>a heavy nucleus splits spontaneously or on impact with another particle, with the release of energy.</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So in their experiments, Bohr and Fermi studied the viability of hitting the target nuclear (Uranium 235/238) with a free neutron, and then </a:t>
            </a:r>
            <a:r>
              <a:rPr lang="en" sz="1200">
                <a:latin typeface="Times New Roman"/>
                <a:ea typeface="Times New Roman"/>
                <a:cs typeface="Times New Roman"/>
                <a:sym typeface="Times New Roman"/>
              </a:rPr>
              <a:t>studying</a:t>
            </a:r>
            <a:r>
              <a:rPr lang="en" sz="1200">
                <a:latin typeface="Times New Roman"/>
                <a:ea typeface="Times New Roman"/>
                <a:cs typeface="Times New Roman"/>
                <a:sym typeface="Times New Roman"/>
              </a:rPr>
              <a:t> its effects.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When the </a:t>
            </a:r>
            <a:r>
              <a:rPr lang="en" sz="1200">
                <a:latin typeface="Times New Roman"/>
                <a:ea typeface="Times New Roman"/>
                <a:cs typeface="Times New Roman"/>
                <a:sym typeface="Times New Roman"/>
              </a:rPr>
              <a:t>nucleus</a:t>
            </a:r>
            <a:r>
              <a:rPr lang="en" sz="1200">
                <a:latin typeface="Times New Roman"/>
                <a:ea typeface="Times New Roman"/>
                <a:cs typeface="Times New Roman"/>
                <a:sym typeface="Times New Roman"/>
              </a:rPr>
              <a:t> is hit, there are three important results. </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Fission product</a:t>
            </a:r>
            <a:endParaRPr sz="1200">
              <a:latin typeface="Times New Roman"/>
              <a:ea typeface="Times New Roman"/>
              <a:cs typeface="Times New Roman"/>
              <a:sym typeface="Times New Roman"/>
            </a:endParaRPr>
          </a:p>
          <a:p>
            <a:pPr indent="-304800" lvl="2" marL="13716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The combined mass of the fission products is less than that of the original U-235. </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Energy</a:t>
            </a:r>
            <a:endParaRPr sz="1200">
              <a:latin typeface="Times New Roman"/>
              <a:ea typeface="Times New Roman"/>
              <a:cs typeface="Times New Roman"/>
              <a:sym typeface="Times New Roman"/>
            </a:endParaRPr>
          </a:p>
          <a:p>
            <a:pPr indent="-304800" lvl="2" marL="13716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The reduction occurs because some of the matter changes into energy.</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Neutron</a:t>
            </a:r>
            <a:endParaRPr sz="1200">
              <a:latin typeface="Times New Roman"/>
              <a:ea typeface="Times New Roman"/>
              <a:cs typeface="Times New Roman"/>
              <a:sym typeface="Times New Roman"/>
            </a:endParaRPr>
          </a:p>
          <a:p>
            <a:pPr indent="-304800" lvl="2" marL="13716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This could also cause a chain reaction, leading to a possibly self sustaining cycle with enormous energy release.</a:t>
            </a:r>
            <a:endParaRPr sz="12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0354fd5e4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0354fd5e4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200">
                <a:latin typeface="Times New Roman"/>
                <a:ea typeface="Times New Roman"/>
                <a:cs typeface="Times New Roman"/>
                <a:sym typeface="Times New Roman"/>
              </a:rPr>
              <a:t>While we could call this the birth of nuclear energy, many things have influenced its </a:t>
            </a:r>
            <a:r>
              <a:rPr lang="en" sz="1200">
                <a:latin typeface="Times New Roman"/>
                <a:ea typeface="Times New Roman"/>
                <a:cs typeface="Times New Roman"/>
                <a:sym typeface="Times New Roman"/>
              </a:rPr>
              <a:t>implementation.</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Char char="-"/>
            </a:pPr>
            <a:r>
              <a:rPr lang="en" sz="1200">
                <a:latin typeface="Times New Roman"/>
                <a:ea typeface="Times New Roman"/>
                <a:cs typeface="Times New Roman"/>
                <a:sym typeface="Times New Roman"/>
              </a:rPr>
              <a:t>Due to the timing of the discovery, there is no surprise that some of the early research was done to determine how this energy could be powered into a weapon.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The first atomic device tested successfully at Alamagordo in New Mexico on 16 July 1945.</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In the course of developing nuclear weapons the Soviet Union and the West had acquired a range of new technologies and scientists realised that the tremendous heat produced in the process could be tapped either for direct use or for generating electricity.</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Transition: 1970s → Oil prices skyrocketed, thus the need for cheaper energy.</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0354fd5e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0354fd5e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0354fd5e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0354fd5e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3 crucial components</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Fuel elements</a:t>
            </a:r>
            <a:endParaRPr sz="1200">
              <a:latin typeface="Times New Roman"/>
              <a:ea typeface="Times New Roman"/>
              <a:cs typeface="Times New Roman"/>
              <a:sym typeface="Times New Roman"/>
            </a:endParaRPr>
          </a:p>
          <a:p>
            <a:pPr indent="-304800" lvl="2" marL="13716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thin rods with fissionable nuclei such as Uranium 235/238. They vary based on the size of the reactor (region is called the reactor core). </a:t>
            </a:r>
            <a:endParaRPr sz="1200">
              <a:latin typeface="Times New Roman"/>
              <a:ea typeface="Times New Roman"/>
              <a:cs typeface="Times New Roman"/>
              <a:sym typeface="Times New Roman"/>
            </a:endParaRPr>
          </a:p>
          <a:p>
            <a:pPr indent="-304800" lvl="1" marL="9144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Moderator</a:t>
            </a:r>
            <a:endParaRPr sz="1200">
              <a:latin typeface="Times New Roman"/>
              <a:ea typeface="Times New Roman"/>
              <a:cs typeface="Times New Roman"/>
              <a:sym typeface="Times New Roman"/>
            </a:endParaRPr>
          </a:p>
          <a:p>
            <a:pPr indent="-304800" lvl="2" marL="13716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Slow down the energy neutrons in the nuclear reactor, which is produced in the nuclear fission process as we had discussed before. Using water is convenient since it is accessible and used elsewhere in the process anyway. </a:t>
            </a:r>
            <a:endParaRPr sz="1200">
              <a:latin typeface="Times New Roman"/>
              <a:ea typeface="Times New Roman"/>
              <a:cs typeface="Times New Roman"/>
              <a:sym typeface="Times New Roman"/>
            </a:endParaRPr>
          </a:p>
          <a:p>
            <a:pPr indent="-304800" lvl="1" marL="9144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Control Rod </a:t>
            </a:r>
            <a:endParaRPr sz="1200">
              <a:latin typeface="Times New Roman"/>
              <a:ea typeface="Times New Roman"/>
              <a:cs typeface="Times New Roman"/>
              <a:sym typeface="Times New Roman"/>
            </a:endParaRPr>
          </a:p>
          <a:p>
            <a:pPr indent="-304800" lvl="2" marL="13716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allow for a steady output of energy, ensure there are spare neutrons available to create nuclear fission, and this controlled. They absorb neutrons to prevent fission. They can be added/removed to slow down or speed up.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03e6591a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03e6591a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Nuclear reactors today are closely controlled chain reaction, which is the opposite of the fast and chaotic reaction of the atomic bomb.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[Today] </a:t>
            </a:r>
            <a:r>
              <a:rPr b="1" lang="en" sz="1200">
                <a:latin typeface="Times New Roman"/>
                <a:ea typeface="Times New Roman"/>
                <a:cs typeface="Times New Roman"/>
                <a:sym typeface="Times New Roman"/>
              </a:rPr>
              <a:t>Energy Information Administration.</a:t>
            </a:r>
            <a:r>
              <a:rPr lang="en" sz="1200">
                <a:latin typeface="Times New Roman"/>
                <a:ea typeface="Times New Roman"/>
                <a:cs typeface="Times New Roman"/>
                <a:sym typeface="Times New Roman"/>
              </a:rPr>
              <a:t> → The reactor core has essentially no moving parts except for a small number of control rods that are inserted to regulate the nuclear fission reaction. Placing the fuel assemblies next to each other and adding water initiates the nuclear reaction.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Due to the high amount of heat created in the process, the water in the heat exchanger is turned to steam, which in turn powers the turbines which produce energy. Water is put in/out using the pump.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Clr>
                <a:srgbClr val="000000"/>
              </a:buClr>
              <a:buSzPts val="1100"/>
              <a:buFont typeface="Arial"/>
              <a:buNone/>
            </a:pPr>
            <a:r>
              <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[Today] </a:t>
            </a:r>
            <a:r>
              <a:rPr b="1" lang="en" sz="1200">
                <a:latin typeface="Times New Roman"/>
                <a:ea typeface="Times New Roman"/>
                <a:cs typeface="Times New Roman"/>
                <a:sym typeface="Times New Roman"/>
              </a:rPr>
              <a:t>Zinkle, S., &amp; Was, G. (2013). </a:t>
            </a:r>
            <a:r>
              <a:rPr lang="en" sz="1200">
                <a:latin typeface="Times New Roman"/>
                <a:ea typeface="Times New Roman"/>
                <a:cs typeface="Times New Roman"/>
                <a:sym typeface="Times New Roman"/>
              </a:rPr>
              <a:t>→ Nuclear power currently provides about 13% of electrical power worldwide, and has emerged as a reliable baseload source of electricity</a:t>
            </a:r>
            <a:endParaRPr sz="1200">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0354fd5e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0354fd5e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As the world looks for </a:t>
            </a:r>
            <a:r>
              <a:rPr lang="en"/>
              <a:t>alternatives</a:t>
            </a:r>
            <a:r>
              <a:rPr lang="en"/>
              <a:t> to move away from fossil fuels, the topic often turns to nuclear energy. So, </a:t>
            </a:r>
            <a:r>
              <a:rPr lang="en"/>
              <a:t>let's</a:t>
            </a:r>
            <a:r>
              <a:rPr lang="en"/>
              <a:t> take a look into the future to see what advances can be made in nuclear energy (as well as the challenges).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image" Target="../media/image8.png"/><Relationship Id="rId5" Type="http://schemas.openxmlformats.org/officeDocument/2006/relationships/hyperlink" Target="https://www.google.com/url?sa=i&amp;rct=j&amp;q=&amp;esrc=s&amp;source=images&amp;cd=&amp;cad=rja&amp;uact=8&amp;ved=2ahUKEwjV-tiN7sXgAhWcn4MKHYaFCLYQjRx6BAgBEAU&amp;url=https%3A%2F%2Fen.wikipedia.org%2Fwiki%2FSodium-cooled_fast_reactor&amp;psig=AOvVaw285L2PXN6VKXrqiL3KkZrv&amp;ust=1550599149498364" TargetMode="External"/><Relationship Id="rId6" Type="http://schemas.openxmlformats.org/officeDocument/2006/relationships/hyperlink" Target="https://en.wikipedia.org/wiki/Very-high-temperature_react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hyperlink" Target="https://en.wikipedia.org/wiki/Niels_Bohr#/media/File:Niels_Bohr.jpg" TargetMode="External"/><Relationship Id="rId6" Type="http://schemas.openxmlformats.org/officeDocument/2006/relationships/hyperlink" Target="https://en.wikipedia.org/wiki/Niels_Bohr#/media/File:Niels_Bohr.jpg" TargetMode="External"/><Relationship Id="rId7" Type="http://schemas.openxmlformats.org/officeDocument/2006/relationships/hyperlink" Target="https://en.wikipedia.org/wiki/Enrico_Fermi#/media/File:Enrico_Fermi_1943-49.jp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www.atomicarchive.com/Fission/Fission1.s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hyperlink" Target="http://en.protothema.gr/how-powerful-were-the-1945-atomic-bombs-compared-to-todays-nuclear-weapons-infographic/" TargetMode="External"/><Relationship Id="rId6" Type="http://schemas.openxmlformats.org/officeDocument/2006/relationships/hyperlink" Target="https://www.google.com/url?sa=i&amp;rct=j&amp;q=&amp;esrc=s&amp;source=images&amp;cd=&amp;cad=rja&amp;uact=8&amp;ved=2ahUKEwjCx9KC7sXgAhVk5oMKHXiKDa8QjRx6BAgBEAU&amp;url=https%3A%2F%2Fwww.imf.org%2Fexternal%2Fpubs%2Fft%2Fsurvey%2Fso%2F2012%2FNUM052512A.htm%3Fid%3D176723&amp;psig=AOvVaw2ADXhYHRJ4awDX-IBwAP4H&amp;ust=1550599124144647"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hyperlink" Target="https://www.google.com/url?sa=i&amp;rct=j&amp;q=&amp;esrc=s&amp;source=images&amp;cd=&amp;cad=rja&amp;uact=8&amp;ved=2ahUKEwinz9zM58XgAhXFz4MKHV-aD7UQjRx6BAgBEAU&amp;url=http%3A%2F%2Fwww.world-nuclear.org%2Finformation-library%2Fnuclear-fuel-cycle%2Fconversion-enrichment-and-fabrication%2Ffuel-fabrication.aspx&amp;psig=AOvVaw2irZwWs8p-YyH_9nWmHJiY&amp;ust=1550597401128072" TargetMode="External"/><Relationship Id="rId6" Type="http://schemas.openxmlformats.org/officeDocument/2006/relationships/hyperlink" Target="https://www.google.com/url?sa=i&amp;rct=j&amp;q=&amp;esrc=s&amp;source=images&amp;cd=&amp;cad=rja&amp;uact=8&amp;ved=2ahUKEwiK6o_C58XgAhWH3oMKHUhkDAoQjRx6BAgBEAU&amp;url=https%3A%2F%2Fwww.nuclear-power.net%2Fnuclear-power-plant%2Fcontrol-rods%2F&amp;psig=AOvVaw1RW0UPl93hNlFQBj7LXLXA&amp;ust=1550597380008451" TargetMode="External"/><Relationship Id="rId7" Type="http://schemas.openxmlformats.org/officeDocument/2006/relationships/hyperlink" Target="https://www.google.com/url?sa=i&amp;rct=j&amp;q=&amp;esrc=s&amp;source=images&amp;cd=&amp;cad=rja&amp;uact=8&amp;ved=2ahUKEwiSgc_q5sXgAhXj8YMKHQ14CuAQjRx6BAgBEAU&amp;url=https%3A%2F%2Fopenclipart.org%2Ftags%2Fwater-drop&amp;psig=AOvVaw0GKZeS1OpyeJRQtE8TZmC6&amp;ust=1550597193675777" TargetMode="External"/><Relationship Id="rId8"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hyperlink" Target="http://www.world-nuclear.org/getattachment/Nuclear-Basics/How-does-a-nuclear-reactor-make-electricity/pwr.jpg.aspx"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Nuclear Energy</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 Honeysett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New and innovative reactors, called Generation IV, are being tested for future use → the two types are Thermal and Fast.</a:t>
            </a:r>
            <a:endParaRPr sz="1800"/>
          </a:p>
        </p:txBody>
      </p:sp>
      <p:pic>
        <p:nvPicPr>
          <p:cNvPr id="345" name="Google Shape;345;p22"/>
          <p:cNvPicPr preferRelativeResize="0"/>
          <p:nvPr/>
        </p:nvPicPr>
        <p:blipFill>
          <a:blip r:embed="rId3">
            <a:alphaModFix/>
          </a:blip>
          <a:stretch>
            <a:fillRect/>
          </a:stretch>
        </p:blipFill>
        <p:spPr>
          <a:xfrm>
            <a:off x="5010150" y="1597874"/>
            <a:ext cx="3893796" cy="2790277"/>
          </a:xfrm>
          <a:prstGeom prst="rect">
            <a:avLst/>
          </a:prstGeom>
          <a:noFill/>
          <a:ln>
            <a:noFill/>
          </a:ln>
        </p:spPr>
      </p:pic>
      <p:pic>
        <p:nvPicPr>
          <p:cNvPr id="346" name="Google Shape;346;p22"/>
          <p:cNvPicPr preferRelativeResize="0"/>
          <p:nvPr/>
        </p:nvPicPr>
        <p:blipFill>
          <a:blip r:embed="rId4">
            <a:alphaModFix/>
          </a:blip>
          <a:stretch>
            <a:fillRect/>
          </a:stretch>
        </p:blipFill>
        <p:spPr>
          <a:xfrm>
            <a:off x="372449" y="1759661"/>
            <a:ext cx="3893800" cy="2466713"/>
          </a:xfrm>
          <a:prstGeom prst="rect">
            <a:avLst/>
          </a:prstGeom>
          <a:noFill/>
          <a:ln>
            <a:noFill/>
          </a:ln>
        </p:spPr>
      </p:pic>
      <p:sp>
        <p:nvSpPr>
          <p:cNvPr id="347" name="Google Shape;347;p22"/>
          <p:cNvSpPr txBox="1"/>
          <p:nvPr/>
        </p:nvSpPr>
        <p:spPr>
          <a:xfrm>
            <a:off x="6271550" y="4625450"/>
            <a:ext cx="1371000" cy="27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Nunito"/>
                <a:ea typeface="Nunito"/>
                <a:cs typeface="Nunito"/>
                <a:sym typeface="Nunito"/>
                <a:hlinkClick r:id="rId5"/>
              </a:rPr>
              <a:t>SFR</a:t>
            </a:r>
            <a:endParaRPr>
              <a:latin typeface="Nunito"/>
              <a:ea typeface="Nunito"/>
              <a:cs typeface="Nunito"/>
              <a:sym typeface="Nunito"/>
            </a:endParaRPr>
          </a:p>
        </p:txBody>
      </p:sp>
      <p:sp>
        <p:nvSpPr>
          <p:cNvPr id="348" name="Google Shape;348;p22"/>
          <p:cNvSpPr txBox="1"/>
          <p:nvPr/>
        </p:nvSpPr>
        <p:spPr>
          <a:xfrm>
            <a:off x="1633850" y="4625450"/>
            <a:ext cx="1371000" cy="27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Nunito"/>
                <a:ea typeface="Nunito"/>
                <a:cs typeface="Nunito"/>
                <a:sym typeface="Nunito"/>
                <a:hlinkClick r:id="rId6"/>
              </a:rPr>
              <a:t>VHTR</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2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will the future of Nuclear Energy hold?</a:t>
            </a:r>
            <a:endParaRPr/>
          </a:p>
        </p:txBody>
      </p:sp>
      <p:sp>
        <p:nvSpPr>
          <p:cNvPr id="354" name="Google Shape;354;p2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History of Nuclear Energy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In 1939, </a:t>
            </a:r>
            <a:r>
              <a:rPr lang="en" sz="1800"/>
              <a:t>physicists such as Bohr and Fermi conducted experiments on isotopes such as Uranium 235.</a:t>
            </a:r>
            <a:endParaRPr sz="1800"/>
          </a:p>
        </p:txBody>
      </p:sp>
      <p:pic>
        <p:nvPicPr>
          <p:cNvPr id="289" name="Google Shape;289;p15"/>
          <p:cNvPicPr preferRelativeResize="0"/>
          <p:nvPr/>
        </p:nvPicPr>
        <p:blipFill>
          <a:blip r:embed="rId3">
            <a:alphaModFix/>
          </a:blip>
          <a:stretch>
            <a:fillRect/>
          </a:stretch>
        </p:blipFill>
        <p:spPr>
          <a:xfrm>
            <a:off x="1485650" y="1597875"/>
            <a:ext cx="2095500" cy="2943225"/>
          </a:xfrm>
          <a:prstGeom prst="rect">
            <a:avLst/>
          </a:prstGeom>
          <a:noFill/>
          <a:ln>
            <a:noFill/>
          </a:ln>
        </p:spPr>
      </p:pic>
      <p:pic>
        <p:nvPicPr>
          <p:cNvPr id="290" name="Google Shape;290;p15"/>
          <p:cNvPicPr preferRelativeResize="0"/>
          <p:nvPr/>
        </p:nvPicPr>
        <p:blipFill>
          <a:blip r:embed="rId4">
            <a:alphaModFix/>
          </a:blip>
          <a:stretch>
            <a:fillRect/>
          </a:stretch>
        </p:blipFill>
        <p:spPr>
          <a:xfrm>
            <a:off x="4720025" y="1597875"/>
            <a:ext cx="3838989" cy="2943225"/>
          </a:xfrm>
          <a:prstGeom prst="rect">
            <a:avLst/>
          </a:prstGeom>
          <a:noFill/>
          <a:ln>
            <a:noFill/>
          </a:ln>
        </p:spPr>
      </p:pic>
      <p:sp>
        <p:nvSpPr>
          <p:cNvPr id="291" name="Google Shape;291;p15"/>
          <p:cNvSpPr txBox="1"/>
          <p:nvPr/>
        </p:nvSpPr>
        <p:spPr>
          <a:xfrm>
            <a:off x="1847900" y="4625450"/>
            <a:ext cx="1371000" cy="27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Nunito"/>
                <a:ea typeface="Nunito"/>
                <a:cs typeface="Nunito"/>
                <a:sym typeface="Nunito"/>
                <a:hlinkClick r:id="rId5"/>
              </a:rPr>
              <a:t>Niels</a:t>
            </a:r>
            <a:r>
              <a:rPr lang="en" u="sng">
                <a:solidFill>
                  <a:schemeClr val="hlink"/>
                </a:solidFill>
                <a:latin typeface="Nunito"/>
                <a:ea typeface="Nunito"/>
                <a:cs typeface="Nunito"/>
                <a:sym typeface="Nunito"/>
                <a:hlinkClick r:id="rId6"/>
              </a:rPr>
              <a:t> Bohr</a:t>
            </a:r>
            <a:endParaRPr>
              <a:latin typeface="Nunito"/>
              <a:ea typeface="Nunito"/>
              <a:cs typeface="Nunito"/>
              <a:sym typeface="Nunito"/>
            </a:endParaRPr>
          </a:p>
        </p:txBody>
      </p:sp>
      <p:sp>
        <p:nvSpPr>
          <p:cNvPr id="292" name="Google Shape;292;p15"/>
          <p:cNvSpPr txBox="1"/>
          <p:nvPr/>
        </p:nvSpPr>
        <p:spPr>
          <a:xfrm>
            <a:off x="5954025" y="4625450"/>
            <a:ext cx="1371000" cy="27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Nunito"/>
                <a:ea typeface="Nunito"/>
                <a:cs typeface="Nunito"/>
                <a:sym typeface="Nunito"/>
                <a:hlinkClick r:id="rId7"/>
              </a:rPr>
              <a:t>Enrico Fermi</a:t>
            </a:r>
            <a:endParaRPr>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Nuclear fission occurs when a heavy </a:t>
            </a:r>
            <a:r>
              <a:rPr lang="en" sz="1800"/>
              <a:t>nucleus</a:t>
            </a:r>
            <a:r>
              <a:rPr lang="en" sz="1800"/>
              <a:t> splits upon impact with another </a:t>
            </a:r>
            <a:r>
              <a:rPr lang="en" sz="1800"/>
              <a:t>particle</a:t>
            </a:r>
            <a:r>
              <a:rPr lang="en" sz="1800"/>
              <a:t>.</a:t>
            </a:r>
            <a:endParaRPr sz="1800"/>
          </a:p>
        </p:txBody>
      </p:sp>
      <p:sp>
        <p:nvSpPr>
          <p:cNvPr id="298" name="Google Shape;298;p1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9" name="Google Shape;299;p16"/>
          <p:cNvPicPr preferRelativeResize="0"/>
          <p:nvPr/>
        </p:nvPicPr>
        <p:blipFill rotWithShape="1">
          <a:blip r:embed="rId3">
            <a:alphaModFix/>
          </a:blip>
          <a:srcRect b="0" l="0" r="0" t="13807"/>
          <a:stretch/>
        </p:blipFill>
        <p:spPr>
          <a:xfrm>
            <a:off x="1657350" y="1360048"/>
            <a:ext cx="5829300" cy="3521950"/>
          </a:xfrm>
          <a:prstGeom prst="rect">
            <a:avLst/>
          </a:prstGeom>
          <a:noFill/>
          <a:ln>
            <a:noFill/>
          </a:ln>
        </p:spPr>
      </p:pic>
      <p:sp>
        <p:nvSpPr>
          <p:cNvPr id="300" name="Google Shape;300;p16"/>
          <p:cNvSpPr txBox="1"/>
          <p:nvPr/>
        </p:nvSpPr>
        <p:spPr>
          <a:xfrm>
            <a:off x="4169100" y="4754525"/>
            <a:ext cx="1299900" cy="46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Nunito"/>
                <a:ea typeface="Nunito"/>
                <a:cs typeface="Nunito"/>
                <a:sym typeface="Nunito"/>
                <a:hlinkClick r:id="rId4"/>
              </a:rPr>
              <a:t>Source</a:t>
            </a:r>
            <a:endParaRPr>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Many factors such as the development of the atomic bomb and oil prices have influenced nuclear energy.</a:t>
            </a:r>
            <a:endParaRPr sz="1800"/>
          </a:p>
        </p:txBody>
      </p:sp>
      <p:sp>
        <p:nvSpPr>
          <p:cNvPr id="306" name="Google Shape;306;p1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7" name="Google Shape;307;p17"/>
          <p:cNvPicPr preferRelativeResize="0"/>
          <p:nvPr/>
        </p:nvPicPr>
        <p:blipFill>
          <a:blip r:embed="rId3">
            <a:alphaModFix/>
          </a:blip>
          <a:stretch>
            <a:fillRect/>
          </a:stretch>
        </p:blipFill>
        <p:spPr>
          <a:xfrm>
            <a:off x="870450" y="1891701"/>
            <a:ext cx="4447225" cy="2467850"/>
          </a:xfrm>
          <a:prstGeom prst="rect">
            <a:avLst/>
          </a:prstGeom>
          <a:noFill/>
          <a:ln>
            <a:noFill/>
          </a:ln>
        </p:spPr>
      </p:pic>
      <p:pic>
        <p:nvPicPr>
          <p:cNvPr id="308" name="Google Shape;308;p17"/>
          <p:cNvPicPr preferRelativeResize="0"/>
          <p:nvPr/>
        </p:nvPicPr>
        <p:blipFill>
          <a:blip r:embed="rId4">
            <a:alphaModFix/>
          </a:blip>
          <a:stretch>
            <a:fillRect/>
          </a:stretch>
        </p:blipFill>
        <p:spPr>
          <a:xfrm>
            <a:off x="5985650" y="1891700"/>
            <a:ext cx="2803850" cy="2467850"/>
          </a:xfrm>
          <a:prstGeom prst="rect">
            <a:avLst/>
          </a:prstGeom>
          <a:noFill/>
          <a:ln>
            <a:noFill/>
          </a:ln>
        </p:spPr>
      </p:pic>
      <p:sp>
        <p:nvSpPr>
          <p:cNvPr id="309" name="Google Shape;309;p17"/>
          <p:cNvSpPr txBox="1"/>
          <p:nvPr/>
        </p:nvSpPr>
        <p:spPr>
          <a:xfrm>
            <a:off x="2444113" y="4531650"/>
            <a:ext cx="1299900" cy="46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Nunito"/>
                <a:ea typeface="Nunito"/>
                <a:cs typeface="Nunito"/>
                <a:sym typeface="Nunito"/>
                <a:hlinkClick r:id="rId5"/>
              </a:rPr>
              <a:t>Source</a:t>
            </a:r>
            <a:endParaRPr>
              <a:latin typeface="Nunito"/>
              <a:ea typeface="Nunito"/>
              <a:cs typeface="Nunito"/>
              <a:sym typeface="Nunito"/>
            </a:endParaRPr>
          </a:p>
        </p:txBody>
      </p:sp>
      <p:sp>
        <p:nvSpPr>
          <p:cNvPr id="310" name="Google Shape;310;p17"/>
          <p:cNvSpPr txBox="1"/>
          <p:nvPr/>
        </p:nvSpPr>
        <p:spPr>
          <a:xfrm>
            <a:off x="6737625" y="4531650"/>
            <a:ext cx="1299900" cy="46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Nunito"/>
                <a:ea typeface="Nunito"/>
                <a:cs typeface="Nunito"/>
                <a:sym typeface="Nunito"/>
                <a:hlinkClick r:id="rId6"/>
              </a:rPr>
              <a:t>Source</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18"/>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Nuclear Energy Today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Nuclear fission reactors have three key components: fuel elements, control rods, and a moderator. </a:t>
            </a:r>
            <a:endParaRPr sz="1800"/>
          </a:p>
        </p:txBody>
      </p:sp>
      <p:pic>
        <p:nvPicPr>
          <p:cNvPr id="321" name="Google Shape;321;p19"/>
          <p:cNvPicPr preferRelativeResize="0"/>
          <p:nvPr/>
        </p:nvPicPr>
        <p:blipFill>
          <a:blip r:embed="rId3">
            <a:alphaModFix/>
          </a:blip>
          <a:stretch>
            <a:fillRect/>
          </a:stretch>
        </p:blipFill>
        <p:spPr>
          <a:xfrm rot="10800000">
            <a:off x="561375" y="2255150"/>
            <a:ext cx="2491250" cy="1730775"/>
          </a:xfrm>
          <a:prstGeom prst="rect">
            <a:avLst/>
          </a:prstGeom>
          <a:noFill/>
          <a:ln>
            <a:noFill/>
          </a:ln>
        </p:spPr>
      </p:pic>
      <p:pic>
        <p:nvPicPr>
          <p:cNvPr id="322" name="Google Shape;322;p19"/>
          <p:cNvPicPr preferRelativeResize="0"/>
          <p:nvPr/>
        </p:nvPicPr>
        <p:blipFill>
          <a:blip r:embed="rId4">
            <a:alphaModFix/>
          </a:blip>
          <a:stretch>
            <a:fillRect/>
          </a:stretch>
        </p:blipFill>
        <p:spPr>
          <a:xfrm>
            <a:off x="6825822" y="1851400"/>
            <a:ext cx="1022375" cy="2538275"/>
          </a:xfrm>
          <a:prstGeom prst="rect">
            <a:avLst/>
          </a:prstGeom>
          <a:noFill/>
          <a:ln>
            <a:noFill/>
          </a:ln>
        </p:spPr>
      </p:pic>
      <p:sp>
        <p:nvSpPr>
          <p:cNvPr id="323" name="Google Shape;323;p19"/>
          <p:cNvSpPr txBox="1"/>
          <p:nvPr/>
        </p:nvSpPr>
        <p:spPr>
          <a:xfrm>
            <a:off x="1121500" y="4526225"/>
            <a:ext cx="1371000" cy="27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Nunito"/>
                <a:ea typeface="Nunito"/>
                <a:cs typeface="Nunito"/>
                <a:sym typeface="Nunito"/>
                <a:hlinkClick r:id="rId5"/>
              </a:rPr>
              <a:t>Fuel Elements</a:t>
            </a:r>
            <a:endParaRPr>
              <a:latin typeface="Nunito"/>
              <a:ea typeface="Nunito"/>
              <a:cs typeface="Nunito"/>
              <a:sym typeface="Nunito"/>
            </a:endParaRPr>
          </a:p>
        </p:txBody>
      </p:sp>
      <p:sp>
        <p:nvSpPr>
          <p:cNvPr id="324" name="Google Shape;324;p19"/>
          <p:cNvSpPr txBox="1"/>
          <p:nvPr/>
        </p:nvSpPr>
        <p:spPr>
          <a:xfrm>
            <a:off x="6651488" y="4526225"/>
            <a:ext cx="1371000" cy="27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Nunito"/>
                <a:ea typeface="Nunito"/>
                <a:cs typeface="Nunito"/>
                <a:sym typeface="Nunito"/>
                <a:hlinkClick r:id="rId6"/>
              </a:rPr>
              <a:t>Control Rod</a:t>
            </a:r>
            <a:endParaRPr>
              <a:latin typeface="Nunito"/>
              <a:ea typeface="Nunito"/>
              <a:cs typeface="Nunito"/>
              <a:sym typeface="Nunito"/>
            </a:endParaRPr>
          </a:p>
        </p:txBody>
      </p:sp>
      <p:sp>
        <p:nvSpPr>
          <p:cNvPr id="325" name="Google Shape;325;p19"/>
          <p:cNvSpPr txBox="1"/>
          <p:nvPr/>
        </p:nvSpPr>
        <p:spPr>
          <a:xfrm>
            <a:off x="3886500" y="4526225"/>
            <a:ext cx="1371000" cy="27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Nunito"/>
                <a:ea typeface="Nunito"/>
                <a:cs typeface="Nunito"/>
                <a:sym typeface="Nunito"/>
                <a:hlinkClick r:id="rId7"/>
              </a:rPr>
              <a:t>Moderator</a:t>
            </a:r>
            <a:endParaRPr>
              <a:latin typeface="Nunito"/>
              <a:ea typeface="Nunito"/>
              <a:cs typeface="Nunito"/>
              <a:sym typeface="Nunito"/>
            </a:endParaRPr>
          </a:p>
        </p:txBody>
      </p:sp>
      <p:pic>
        <p:nvPicPr>
          <p:cNvPr id="326" name="Google Shape;326;p19"/>
          <p:cNvPicPr preferRelativeResize="0"/>
          <p:nvPr/>
        </p:nvPicPr>
        <p:blipFill>
          <a:blip r:embed="rId8">
            <a:alphaModFix/>
          </a:blip>
          <a:stretch>
            <a:fillRect/>
          </a:stretch>
        </p:blipFill>
        <p:spPr>
          <a:xfrm>
            <a:off x="3754852" y="1851400"/>
            <a:ext cx="1634288" cy="26682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Nuclear energy is a result of the interaction between these components in a complex system.</a:t>
            </a:r>
            <a:endParaRPr sz="1800"/>
          </a:p>
        </p:txBody>
      </p:sp>
      <p:sp>
        <p:nvSpPr>
          <p:cNvPr id="332" name="Google Shape;332;p2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3" name="Google Shape;333;p20"/>
          <p:cNvPicPr preferRelativeResize="0"/>
          <p:nvPr/>
        </p:nvPicPr>
        <p:blipFill>
          <a:blip r:embed="rId3">
            <a:alphaModFix/>
          </a:blip>
          <a:stretch>
            <a:fillRect/>
          </a:stretch>
        </p:blipFill>
        <p:spPr>
          <a:xfrm>
            <a:off x="2585048" y="1235375"/>
            <a:ext cx="3973899" cy="3801274"/>
          </a:xfrm>
          <a:prstGeom prst="rect">
            <a:avLst/>
          </a:prstGeom>
          <a:noFill/>
          <a:ln>
            <a:noFill/>
          </a:ln>
        </p:spPr>
      </p:pic>
      <p:sp>
        <p:nvSpPr>
          <p:cNvPr id="334" name="Google Shape;334;p20"/>
          <p:cNvSpPr txBox="1"/>
          <p:nvPr/>
        </p:nvSpPr>
        <p:spPr>
          <a:xfrm>
            <a:off x="3922050" y="4843550"/>
            <a:ext cx="1299900" cy="46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Nunito"/>
                <a:ea typeface="Nunito"/>
                <a:cs typeface="Nunito"/>
                <a:sym typeface="Nunito"/>
                <a:hlinkClick r:id="rId4"/>
              </a:rPr>
              <a:t>Source</a:t>
            </a:r>
            <a:endParaRPr>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21"/>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of Nuclear Energy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